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1" r:id="rId3"/>
    <p:sldId id="262" r:id="rId4"/>
    <p:sldId id="257" r:id="rId5"/>
    <p:sldId id="258" r:id="rId6"/>
    <p:sldId id="259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idobu\Desktop\EXCEL%20DERS\YENI%20DATA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Sayfa3!$C$1</c:f>
              <c:strCache>
                <c:ptCount val="1"/>
                <c:pt idx="0">
                  <c:v>ADET</c:v>
                </c:pt>
              </c:strCache>
            </c:strRef>
          </c:tx>
          <c:invertIfNegative val="0"/>
          <c:cat>
            <c:multiLvlStrRef>
              <c:f>Sayfa3!$A$2:$B$25</c:f>
              <c:multiLvlStrCache>
                <c:ptCount val="24"/>
                <c:lvl>
                  <c:pt idx="0">
                    <c:v>SAMSUN</c:v>
                  </c:pt>
                  <c:pt idx="1">
                    <c:v>SAMSUN</c:v>
                  </c:pt>
                  <c:pt idx="2">
                    <c:v>SAMSUN</c:v>
                  </c:pt>
                  <c:pt idx="3">
                    <c:v>ANTALYA</c:v>
                  </c:pt>
                  <c:pt idx="4">
                    <c:v>SAMSUN</c:v>
                  </c:pt>
                  <c:pt idx="5">
                    <c:v>ESKİŞEHİR</c:v>
                  </c:pt>
                  <c:pt idx="6">
                    <c:v>ANTALYA</c:v>
                  </c:pt>
                  <c:pt idx="7">
                    <c:v>SAMSUN</c:v>
                  </c:pt>
                  <c:pt idx="8">
                    <c:v>SAMSUN</c:v>
                  </c:pt>
                  <c:pt idx="9">
                    <c:v>SAMSUN</c:v>
                  </c:pt>
                  <c:pt idx="10">
                    <c:v>SAMSUN</c:v>
                  </c:pt>
                  <c:pt idx="11">
                    <c:v>İSTANBUL</c:v>
                  </c:pt>
                  <c:pt idx="12">
                    <c:v>SAMSUN</c:v>
                  </c:pt>
                  <c:pt idx="13">
                    <c:v>SAMSUN</c:v>
                  </c:pt>
                  <c:pt idx="14">
                    <c:v>ADANA</c:v>
                  </c:pt>
                  <c:pt idx="15">
                    <c:v>ANTALYA</c:v>
                  </c:pt>
                  <c:pt idx="16">
                    <c:v>ANTALYA</c:v>
                  </c:pt>
                  <c:pt idx="17">
                    <c:v>İZMİR</c:v>
                  </c:pt>
                  <c:pt idx="18">
                    <c:v>ANKARA</c:v>
                  </c:pt>
                  <c:pt idx="19">
                    <c:v>SAMSUN</c:v>
                  </c:pt>
                  <c:pt idx="20">
                    <c:v>SAMSUN</c:v>
                  </c:pt>
                  <c:pt idx="21">
                    <c:v>ESKİŞEHİR</c:v>
                  </c:pt>
                  <c:pt idx="22">
                    <c:v>ESKİŞEHİR</c:v>
                  </c:pt>
                  <c:pt idx="23">
                    <c:v>ANKARA</c:v>
                  </c:pt>
                </c:lvl>
                <c:lvl>
                  <c:pt idx="0">
                    <c:v>ALİ YILDIZ</c:v>
                  </c:pt>
                  <c:pt idx="1">
                    <c:v>KAAN ATİK</c:v>
                  </c:pt>
                  <c:pt idx="2">
                    <c:v>HANDE ŞENER</c:v>
                  </c:pt>
                  <c:pt idx="3">
                    <c:v>MEHMET ŞEKER</c:v>
                  </c:pt>
                  <c:pt idx="4">
                    <c:v>CANAN YEŞİL</c:v>
                  </c:pt>
                  <c:pt idx="5">
                    <c:v>AHMET KIRMIZI</c:v>
                  </c:pt>
                  <c:pt idx="6">
                    <c:v>ALİ YILDIZ</c:v>
                  </c:pt>
                  <c:pt idx="7">
                    <c:v>KAAN ATİK</c:v>
                  </c:pt>
                  <c:pt idx="8">
                    <c:v>HANDE ŞENER</c:v>
                  </c:pt>
                  <c:pt idx="9">
                    <c:v>MEHMET ŞEKER</c:v>
                  </c:pt>
                  <c:pt idx="10">
                    <c:v>CANAN YEŞİL</c:v>
                  </c:pt>
                  <c:pt idx="11">
                    <c:v>AHMET KIRMIZI</c:v>
                  </c:pt>
                  <c:pt idx="12">
                    <c:v>MEHMET ŞEKER</c:v>
                  </c:pt>
                  <c:pt idx="13">
                    <c:v>CANAN YEŞİL</c:v>
                  </c:pt>
                  <c:pt idx="14">
                    <c:v>AHMET KIRMIZI</c:v>
                  </c:pt>
                  <c:pt idx="15">
                    <c:v>ALİ YILDIZ</c:v>
                  </c:pt>
                  <c:pt idx="16">
                    <c:v>KAAN ATİK</c:v>
                  </c:pt>
                  <c:pt idx="17">
                    <c:v>HANDE ŞENER</c:v>
                  </c:pt>
                  <c:pt idx="18">
                    <c:v>ALİ YILDIZ</c:v>
                  </c:pt>
                  <c:pt idx="19">
                    <c:v>KAAN ATİK</c:v>
                  </c:pt>
                  <c:pt idx="20">
                    <c:v>HANDE ŞENER</c:v>
                  </c:pt>
                  <c:pt idx="21">
                    <c:v>MEHMET ŞEKER</c:v>
                  </c:pt>
                  <c:pt idx="22">
                    <c:v>CANAN YEŞİL</c:v>
                  </c:pt>
                  <c:pt idx="23">
                    <c:v>AHMET KIRMIZI</c:v>
                  </c:pt>
                </c:lvl>
              </c:multiLvlStrCache>
            </c:multiLvlStrRef>
          </c:cat>
          <c:val>
            <c:numRef>
              <c:f>Sayfa3!$C$2:$C$25</c:f>
              <c:numCache>
                <c:formatCode>General</c:formatCode>
                <c:ptCount val="2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8</c:v>
                </c:pt>
                <c:pt idx="8">
                  <c:v>8</c:v>
                </c:pt>
                <c:pt idx="9">
                  <c:v>8</c:v>
                </c:pt>
                <c:pt idx="10">
                  <c:v>8</c:v>
                </c:pt>
                <c:pt idx="11">
                  <c:v>8</c:v>
                </c:pt>
                <c:pt idx="12">
                  <c:v>9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10</c:v>
                </c:pt>
                <c:pt idx="17">
                  <c:v>10</c:v>
                </c:pt>
                <c:pt idx="18">
                  <c:v>10</c:v>
                </c:pt>
                <c:pt idx="19">
                  <c:v>10</c:v>
                </c:pt>
                <c:pt idx="20">
                  <c:v>10</c:v>
                </c:pt>
                <c:pt idx="21">
                  <c:v>10</c:v>
                </c:pt>
                <c:pt idx="22">
                  <c:v>10</c:v>
                </c:pt>
                <c:pt idx="23">
                  <c:v>10</c:v>
                </c:pt>
              </c:numCache>
            </c:numRef>
          </c:val>
        </c:ser>
        <c:ser>
          <c:idx val="1"/>
          <c:order val="1"/>
          <c:tx>
            <c:strRef>
              <c:f>Sayfa3!$D$1</c:f>
              <c:strCache>
                <c:ptCount val="1"/>
                <c:pt idx="0">
                  <c:v>FİYAT ($)</c:v>
                </c:pt>
              </c:strCache>
            </c:strRef>
          </c:tx>
          <c:invertIfNegative val="0"/>
          <c:cat>
            <c:multiLvlStrRef>
              <c:f>Sayfa3!$A$2:$B$25</c:f>
              <c:multiLvlStrCache>
                <c:ptCount val="24"/>
                <c:lvl>
                  <c:pt idx="0">
                    <c:v>SAMSUN</c:v>
                  </c:pt>
                  <c:pt idx="1">
                    <c:v>SAMSUN</c:v>
                  </c:pt>
                  <c:pt idx="2">
                    <c:v>SAMSUN</c:v>
                  </c:pt>
                  <c:pt idx="3">
                    <c:v>ANTALYA</c:v>
                  </c:pt>
                  <c:pt idx="4">
                    <c:v>SAMSUN</c:v>
                  </c:pt>
                  <c:pt idx="5">
                    <c:v>ESKİŞEHİR</c:v>
                  </c:pt>
                  <c:pt idx="6">
                    <c:v>ANTALYA</c:v>
                  </c:pt>
                  <c:pt idx="7">
                    <c:v>SAMSUN</c:v>
                  </c:pt>
                  <c:pt idx="8">
                    <c:v>SAMSUN</c:v>
                  </c:pt>
                  <c:pt idx="9">
                    <c:v>SAMSUN</c:v>
                  </c:pt>
                  <c:pt idx="10">
                    <c:v>SAMSUN</c:v>
                  </c:pt>
                  <c:pt idx="11">
                    <c:v>İSTANBUL</c:v>
                  </c:pt>
                  <c:pt idx="12">
                    <c:v>SAMSUN</c:v>
                  </c:pt>
                  <c:pt idx="13">
                    <c:v>SAMSUN</c:v>
                  </c:pt>
                  <c:pt idx="14">
                    <c:v>ADANA</c:v>
                  </c:pt>
                  <c:pt idx="15">
                    <c:v>ANTALYA</c:v>
                  </c:pt>
                  <c:pt idx="16">
                    <c:v>ANTALYA</c:v>
                  </c:pt>
                  <c:pt idx="17">
                    <c:v>İZMİR</c:v>
                  </c:pt>
                  <c:pt idx="18">
                    <c:v>ANKARA</c:v>
                  </c:pt>
                  <c:pt idx="19">
                    <c:v>SAMSUN</c:v>
                  </c:pt>
                  <c:pt idx="20">
                    <c:v>SAMSUN</c:v>
                  </c:pt>
                  <c:pt idx="21">
                    <c:v>ESKİŞEHİR</c:v>
                  </c:pt>
                  <c:pt idx="22">
                    <c:v>ESKİŞEHİR</c:v>
                  </c:pt>
                  <c:pt idx="23">
                    <c:v>ANKARA</c:v>
                  </c:pt>
                </c:lvl>
                <c:lvl>
                  <c:pt idx="0">
                    <c:v>ALİ YILDIZ</c:v>
                  </c:pt>
                  <c:pt idx="1">
                    <c:v>KAAN ATİK</c:v>
                  </c:pt>
                  <c:pt idx="2">
                    <c:v>HANDE ŞENER</c:v>
                  </c:pt>
                  <c:pt idx="3">
                    <c:v>MEHMET ŞEKER</c:v>
                  </c:pt>
                  <c:pt idx="4">
                    <c:v>CANAN YEŞİL</c:v>
                  </c:pt>
                  <c:pt idx="5">
                    <c:v>AHMET KIRMIZI</c:v>
                  </c:pt>
                  <c:pt idx="6">
                    <c:v>ALİ YILDIZ</c:v>
                  </c:pt>
                  <c:pt idx="7">
                    <c:v>KAAN ATİK</c:v>
                  </c:pt>
                  <c:pt idx="8">
                    <c:v>HANDE ŞENER</c:v>
                  </c:pt>
                  <c:pt idx="9">
                    <c:v>MEHMET ŞEKER</c:v>
                  </c:pt>
                  <c:pt idx="10">
                    <c:v>CANAN YEŞİL</c:v>
                  </c:pt>
                  <c:pt idx="11">
                    <c:v>AHMET KIRMIZI</c:v>
                  </c:pt>
                  <c:pt idx="12">
                    <c:v>MEHMET ŞEKER</c:v>
                  </c:pt>
                  <c:pt idx="13">
                    <c:v>CANAN YEŞİL</c:v>
                  </c:pt>
                  <c:pt idx="14">
                    <c:v>AHMET KIRMIZI</c:v>
                  </c:pt>
                  <c:pt idx="15">
                    <c:v>ALİ YILDIZ</c:v>
                  </c:pt>
                  <c:pt idx="16">
                    <c:v>KAAN ATİK</c:v>
                  </c:pt>
                  <c:pt idx="17">
                    <c:v>HANDE ŞENER</c:v>
                  </c:pt>
                  <c:pt idx="18">
                    <c:v>ALİ YILDIZ</c:v>
                  </c:pt>
                  <c:pt idx="19">
                    <c:v>KAAN ATİK</c:v>
                  </c:pt>
                  <c:pt idx="20">
                    <c:v>HANDE ŞENER</c:v>
                  </c:pt>
                  <c:pt idx="21">
                    <c:v>MEHMET ŞEKER</c:v>
                  </c:pt>
                  <c:pt idx="22">
                    <c:v>CANAN YEŞİL</c:v>
                  </c:pt>
                  <c:pt idx="23">
                    <c:v>AHMET KIRMIZI</c:v>
                  </c:pt>
                </c:lvl>
              </c:multiLvlStrCache>
            </c:multiLvlStrRef>
          </c:cat>
          <c:val>
            <c:numRef>
              <c:f>Sayfa3!$D$2:$D$25</c:f>
              <c:numCache>
                <c:formatCode>#,##0</c:formatCode>
                <c:ptCount val="24"/>
                <c:pt idx="0">
                  <c:v>500</c:v>
                </c:pt>
                <c:pt idx="1">
                  <c:v>350</c:v>
                </c:pt>
                <c:pt idx="2">
                  <c:v>2000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650</c:v>
                </c:pt>
                <c:pt idx="7">
                  <c:v>500</c:v>
                </c:pt>
                <c:pt idx="8">
                  <c:v>350</c:v>
                </c:pt>
                <c:pt idx="9">
                  <c:v>500</c:v>
                </c:pt>
                <c:pt idx="10">
                  <c:v>350</c:v>
                </c:pt>
                <c:pt idx="11">
                  <c:v>1850</c:v>
                </c:pt>
                <c:pt idx="12">
                  <c:v>2000</c:v>
                </c:pt>
                <c:pt idx="13">
                  <c:v>2000</c:v>
                </c:pt>
                <c:pt idx="14">
                  <c:v>350</c:v>
                </c:pt>
                <c:pt idx="15">
                  <c:v>400</c:v>
                </c:pt>
                <c:pt idx="16">
                  <c:v>400</c:v>
                </c:pt>
                <c:pt idx="17">
                  <c:v>300</c:v>
                </c:pt>
                <c:pt idx="18">
                  <c:v>2850</c:v>
                </c:pt>
                <c:pt idx="19">
                  <c:v>500</c:v>
                </c:pt>
                <c:pt idx="20">
                  <c:v>500</c:v>
                </c:pt>
                <c:pt idx="21">
                  <c:v>600</c:v>
                </c:pt>
                <c:pt idx="22">
                  <c:v>600</c:v>
                </c:pt>
                <c:pt idx="23">
                  <c:v>650</c:v>
                </c:pt>
              </c:numCache>
            </c:numRef>
          </c:val>
        </c:ser>
        <c:ser>
          <c:idx val="2"/>
          <c:order val="2"/>
          <c:tx>
            <c:strRef>
              <c:f>Sayfa3!$E$1</c:f>
              <c:strCache>
                <c:ptCount val="1"/>
                <c:pt idx="0">
                  <c:v>TUTAR ($)</c:v>
                </c:pt>
              </c:strCache>
            </c:strRef>
          </c:tx>
          <c:invertIfNegative val="0"/>
          <c:cat>
            <c:multiLvlStrRef>
              <c:f>Sayfa3!$A$2:$B$25</c:f>
              <c:multiLvlStrCache>
                <c:ptCount val="24"/>
                <c:lvl>
                  <c:pt idx="0">
                    <c:v>SAMSUN</c:v>
                  </c:pt>
                  <c:pt idx="1">
                    <c:v>SAMSUN</c:v>
                  </c:pt>
                  <c:pt idx="2">
                    <c:v>SAMSUN</c:v>
                  </c:pt>
                  <c:pt idx="3">
                    <c:v>ANTALYA</c:v>
                  </c:pt>
                  <c:pt idx="4">
                    <c:v>SAMSUN</c:v>
                  </c:pt>
                  <c:pt idx="5">
                    <c:v>ESKİŞEHİR</c:v>
                  </c:pt>
                  <c:pt idx="6">
                    <c:v>ANTALYA</c:v>
                  </c:pt>
                  <c:pt idx="7">
                    <c:v>SAMSUN</c:v>
                  </c:pt>
                  <c:pt idx="8">
                    <c:v>SAMSUN</c:v>
                  </c:pt>
                  <c:pt idx="9">
                    <c:v>SAMSUN</c:v>
                  </c:pt>
                  <c:pt idx="10">
                    <c:v>SAMSUN</c:v>
                  </c:pt>
                  <c:pt idx="11">
                    <c:v>İSTANBUL</c:v>
                  </c:pt>
                  <c:pt idx="12">
                    <c:v>SAMSUN</c:v>
                  </c:pt>
                  <c:pt idx="13">
                    <c:v>SAMSUN</c:v>
                  </c:pt>
                  <c:pt idx="14">
                    <c:v>ADANA</c:v>
                  </c:pt>
                  <c:pt idx="15">
                    <c:v>ANTALYA</c:v>
                  </c:pt>
                  <c:pt idx="16">
                    <c:v>ANTALYA</c:v>
                  </c:pt>
                  <c:pt idx="17">
                    <c:v>İZMİR</c:v>
                  </c:pt>
                  <c:pt idx="18">
                    <c:v>ANKARA</c:v>
                  </c:pt>
                  <c:pt idx="19">
                    <c:v>SAMSUN</c:v>
                  </c:pt>
                  <c:pt idx="20">
                    <c:v>SAMSUN</c:v>
                  </c:pt>
                  <c:pt idx="21">
                    <c:v>ESKİŞEHİR</c:v>
                  </c:pt>
                  <c:pt idx="22">
                    <c:v>ESKİŞEHİR</c:v>
                  </c:pt>
                  <c:pt idx="23">
                    <c:v>ANKARA</c:v>
                  </c:pt>
                </c:lvl>
                <c:lvl>
                  <c:pt idx="0">
                    <c:v>ALİ YILDIZ</c:v>
                  </c:pt>
                  <c:pt idx="1">
                    <c:v>KAAN ATİK</c:v>
                  </c:pt>
                  <c:pt idx="2">
                    <c:v>HANDE ŞENER</c:v>
                  </c:pt>
                  <c:pt idx="3">
                    <c:v>MEHMET ŞEKER</c:v>
                  </c:pt>
                  <c:pt idx="4">
                    <c:v>CANAN YEŞİL</c:v>
                  </c:pt>
                  <c:pt idx="5">
                    <c:v>AHMET KIRMIZI</c:v>
                  </c:pt>
                  <c:pt idx="6">
                    <c:v>ALİ YILDIZ</c:v>
                  </c:pt>
                  <c:pt idx="7">
                    <c:v>KAAN ATİK</c:v>
                  </c:pt>
                  <c:pt idx="8">
                    <c:v>HANDE ŞENER</c:v>
                  </c:pt>
                  <c:pt idx="9">
                    <c:v>MEHMET ŞEKER</c:v>
                  </c:pt>
                  <c:pt idx="10">
                    <c:v>CANAN YEŞİL</c:v>
                  </c:pt>
                  <c:pt idx="11">
                    <c:v>AHMET KIRMIZI</c:v>
                  </c:pt>
                  <c:pt idx="12">
                    <c:v>MEHMET ŞEKER</c:v>
                  </c:pt>
                  <c:pt idx="13">
                    <c:v>CANAN YEŞİL</c:v>
                  </c:pt>
                  <c:pt idx="14">
                    <c:v>AHMET KIRMIZI</c:v>
                  </c:pt>
                  <c:pt idx="15">
                    <c:v>ALİ YILDIZ</c:v>
                  </c:pt>
                  <c:pt idx="16">
                    <c:v>KAAN ATİK</c:v>
                  </c:pt>
                  <c:pt idx="17">
                    <c:v>HANDE ŞENER</c:v>
                  </c:pt>
                  <c:pt idx="18">
                    <c:v>ALİ YILDIZ</c:v>
                  </c:pt>
                  <c:pt idx="19">
                    <c:v>KAAN ATİK</c:v>
                  </c:pt>
                  <c:pt idx="20">
                    <c:v>HANDE ŞENER</c:v>
                  </c:pt>
                  <c:pt idx="21">
                    <c:v>MEHMET ŞEKER</c:v>
                  </c:pt>
                  <c:pt idx="22">
                    <c:v>CANAN YEŞİL</c:v>
                  </c:pt>
                  <c:pt idx="23">
                    <c:v>AHMET KIRMIZI</c:v>
                  </c:pt>
                </c:lvl>
              </c:multiLvlStrCache>
            </c:multiLvlStrRef>
          </c:cat>
          <c:val>
            <c:numRef>
              <c:f>Sayfa3!$E$2:$E$25</c:f>
              <c:numCache>
                <c:formatCode>#,##0</c:formatCode>
                <c:ptCount val="24"/>
                <c:pt idx="0">
                  <c:v>1500</c:v>
                </c:pt>
                <c:pt idx="1">
                  <c:v>1050</c:v>
                </c:pt>
                <c:pt idx="2">
                  <c:v>8000</c:v>
                </c:pt>
                <c:pt idx="3">
                  <c:v>2000</c:v>
                </c:pt>
                <c:pt idx="4">
                  <c:v>2500</c:v>
                </c:pt>
                <c:pt idx="5">
                  <c:v>3000</c:v>
                </c:pt>
                <c:pt idx="6">
                  <c:v>3250</c:v>
                </c:pt>
                <c:pt idx="7">
                  <c:v>4000</c:v>
                </c:pt>
                <c:pt idx="8">
                  <c:v>2800</c:v>
                </c:pt>
                <c:pt idx="9">
                  <c:v>4000</c:v>
                </c:pt>
                <c:pt idx="10">
                  <c:v>2800</c:v>
                </c:pt>
                <c:pt idx="11">
                  <c:v>14800</c:v>
                </c:pt>
                <c:pt idx="12">
                  <c:v>18000</c:v>
                </c:pt>
                <c:pt idx="13">
                  <c:v>18000</c:v>
                </c:pt>
                <c:pt idx="14">
                  <c:v>3500</c:v>
                </c:pt>
                <c:pt idx="15">
                  <c:v>4000</c:v>
                </c:pt>
                <c:pt idx="16">
                  <c:v>4000</c:v>
                </c:pt>
                <c:pt idx="17">
                  <c:v>3000</c:v>
                </c:pt>
                <c:pt idx="18">
                  <c:v>28500</c:v>
                </c:pt>
                <c:pt idx="19">
                  <c:v>5000</c:v>
                </c:pt>
                <c:pt idx="20">
                  <c:v>5000</c:v>
                </c:pt>
                <c:pt idx="21">
                  <c:v>6000</c:v>
                </c:pt>
                <c:pt idx="22">
                  <c:v>6000</c:v>
                </c:pt>
                <c:pt idx="23">
                  <c:v>6500</c:v>
                </c:pt>
              </c:numCache>
            </c:numRef>
          </c:val>
        </c:ser>
        <c:ser>
          <c:idx val="3"/>
          <c:order val="3"/>
          <c:tx>
            <c:strRef>
              <c:f>Sayfa3!$F$1</c:f>
              <c:strCache>
                <c:ptCount val="1"/>
                <c:pt idx="0">
                  <c:v>TARİH</c:v>
                </c:pt>
              </c:strCache>
            </c:strRef>
          </c:tx>
          <c:invertIfNegative val="0"/>
          <c:cat>
            <c:multiLvlStrRef>
              <c:f>Sayfa3!$A$2:$B$25</c:f>
              <c:multiLvlStrCache>
                <c:ptCount val="24"/>
                <c:lvl>
                  <c:pt idx="0">
                    <c:v>SAMSUN</c:v>
                  </c:pt>
                  <c:pt idx="1">
                    <c:v>SAMSUN</c:v>
                  </c:pt>
                  <c:pt idx="2">
                    <c:v>SAMSUN</c:v>
                  </c:pt>
                  <c:pt idx="3">
                    <c:v>ANTALYA</c:v>
                  </c:pt>
                  <c:pt idx="4">
                    <c:v>SAMSUN</c:v>
                  </c:pt>
                  <c:pt idx="5">
                    <c:v>ESKİŞEHİR</c:v>
                  </c:pt>
                  <c:pt idx="6">
                    <c:v>ANTALYA</c:v>
                  </c:pt>
                  <c:pt idx="7">
                    <c:v>SAMSUN</c:v>
                  </c:pt>
                  <c:pt idx="8">
                    <c:v>SAMSUN</c:v>
                  </c:pt>
                  <c:pt idx="9">
                    <c:v>SAMSUN</c:v>
                  </c:pt>
                  <c:pt idx="10">
                    <c:v>SAMSUN</c:v>
                  </c:pt>
                  <c:pt idx="11">
                    <c:v>İSTANBUL</c:v>
                  </c:pt>
                  <c:pt idx="12">
                    <c:v>SAMSUN</c:v>
                  </c:pt>
                  <c:pt idx="13">
                    <c:v>SAMSUN</c:v>
                  </c:pt>
                  <c:pt idx="14">
                    <c:v>ADANA</c:v>
                  </c:pt>
                  <c:pt idx="15">
                    <c:v>ANTALYA</c:v>
                  </c:pt>
                  <c:pt idx="16">
                    <c:v>ANTALYA</c:v>
                  </c:pt>
                  <c:pt idx="17">
                    <c:v>İZMİR</c:v>
                  </c:pt>
                  <c:pt idx="18">
                    <c:v>ANKARA</c:v>
                  </c:pt>
                  <c:pt idx="19">
                    <c:v>SAMSUN</c:v>
                  </c:pt>
                  <c:pt idx="20">
                    <c:v>SAMSUN</c:v>
                  </c:pt>
                  <c:pt idx="21">
                    <c:v>ESKİŞEHİR</c:v>
                  </c:pt>
                  <c:pt idx="22">
                    <c:v>ESKİŞEHİR</c:v>
                  </c:pt>
                  <c:pt idx="23">
                    <c:v>ANKARA</c:v>
                  </c:pt>
                </c:lvl>
                <c:lvl>
                  <c:pt idx="0">
                    <c:v>ALİ YILDIZ</c:v>
                  </c:pt>
                  <c:pt idx="1">
                    <c:v>KAAN ATİK</c:v>
                  </c:pt>
                  <c:pt idx="2">
                    <c:v>HANDE ŞENER</c:v>
                  </c:pt>
                  <c:pt idx="3">
                    <c:v>MEHMET ŞEKER</c:v>
                  </c:pt>
                  <c:pt idx="4">
                    <c:v>CANAN YEŞİL</c:v>
                  </c:pt>
                  <c:pt idx="5">
                    <c:v>AHMET KIRMIZI</c:v>
                  </c:pt>
                  <c:pt idx="6">
                    <c:v>ALİ YILDIZ</c:v>
                  </c:pt>
                  <c:pt idx="7">
                    <c:v>KAAN ATİK</c:v>
                  </c:pt>
                  <c:pt idx="8">
                    <c:v>HANDE ŞENER</c:v>
                  </c:pt>
                  <c:pt idx="9">
                    <c:v>MEHMET ŞEKER</c:v>
                  </c:pt>
                  <c:pt idx="10">
                    <c:v>CANAN YEŞİL</c:v>
                  </c:pt>
                  <c:pt idx="11">
                    <c:v>AHMET KIRMIZI</c:v>
                  </c:pt>
                  <c:pt idx="12">
                    <c:v>MEHMET ŞEKER</c:v>
                  </c:pt>
                  <c:pt idx="13">
                    <c:v>CANAN YEŞİL</c:v>
                  </c:pt>
                  <c:pt idx="14">
                    <c:v>AHMET KIRMIZI</c:v>
                  </c:pt>
                  <c:pt idx="15">
                    <c:v>ALİ YILDIZ</c:v>
                  </c:pt>
                  <c:pt idx="16">
                    <c:v>KAAN ATİK</c:v>
                  </c:pt>
                  <c:pt idx="17">
                    <c:v>HANDE ŞENER</c:v>
                  </c:pt>
                  <c:pt idx="18">
                    <c:v>ALİ YILDIZ</c:v>
                  </c:pt>
                  <c:pt idx="19">
                    <c:v>KAAN ATİK</c:v>
                  </c:pt>
                  <c:pt idx="20">
                    <c:v>HANDE ŞENER</c:v>
                  </c:pt>
                  <c:pt idx="21">
                    <c:v>MEHMET ŞEKER</c:v>
                  </c:pt>
                  <c:pt idx="22">
                    <c:v>CANAN YEŞİL</c:v>
                  </c:pt>
                  <c:pt idx="23">
                    <c:v>AHMET KIRMIZI</c:v>
                  </c:pt>
                </c:lvl>
              </c:multiLvlStrCache>
            </c:multiLvlStrRef>
          </c:cat>
          <c:val>
            <c:numRef>
              <c:f>Sayfa3!$F$2:$F$25</c:f>
              <c:numCache>
                <c:formatCode>m/d/yyyy</c:formatCode>
                <c:ptCount val="24"/>
                <c:pt idx="0">
                  <c:v>40537</c:v>
                </c:pt>
                <c:pt idx="1">
                  <c:v>39832</c:v>
                </c:pt>
                <c:pt idx="2">
                  <c:v>40355</c:v>
                </c:pt>
                <c:pt idx="3">
                  <c:v>40424</c:v>
                </c:pt>
                <c:pt idx="4">
                  <c:v>40305</c:v>
                </c:pt>
                <c:pt idx="5">
                  <c:v>40381</c:v>
                </c:pt>
                <c:pt idx="6">
                  <c:v>40321</c:v>
                </c:pt>
                <c:pt idx="7">
                  <c:v>40674</c:v>
                </c:pt>
                <c:pt idx="8">
                  <c:v>40675</c:v>
                </c:pt>
                <c:pt idx="9">
                  <c:v>40713</c:v>
                </c:pt>
                <c:pt idx="10">
                  <c:v>40714</c:v>
                </c:pt>
                <c:pt idx="11">
                  <c:v>40499</c:v>
                </c:pt>
                <c:pt idx="12">
                  <c:v>40687</c:v>
                </c:pt>
                <c:pt idx="13">
                  <c:v>40726</c:v>
                </c:pt>
                <c:pt idx="14">
                  <c:v>40243</c:v>
                </c:pt>
                <c:pt idx="15">
                  <c:v>40671</c:v>
                </c:pt>
                <c:pt idx="16">
                  <c:v>40710</c:v>
                </c:pt>
                <c:pt idx="17">
                  <c:v>40212</c:v>
                </c:pt>
                <c:pt idx="18">
                  <c:v>40249</c:v>
                </c:pt>
                <c:pt idx="19">
                  <c:v>40691</c:v>
                </c:pt>
                <c:pt idx="20">
                  <c:v>40730</c:v>
                </c:pt>
                <c:pt idx="21">
                  <c:v>40692</c:v>
                </c:pt>
                <c:pt idx="22">
                  <c:v>40731</c:v>
                </c:pt>
                <c:pt idx="23">
                  <c:v>39814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436160"/>
        <c:axId val="147233024"/>
      </c:barChart>
      <c:catAx>
        <c:axId val="137436160"/>
        <c:scaling>
          <c:orientation val="minMax"/>
        </c:scaling>
        <c:delete val="0"/>
        <c:axPos val="b"/>
        <c:majorTickMark val="out"/>
        <c:minorTickMark val="none"/>
        <c:tickLblPos val="nextTo"/>
        <c:crossAx val="147233024"/>
        <c:crosses val="autoZero"/>
        <c:auto val="1"/>
        <c:lblAlgn val="ctr"/>
        <c:lblOffset val="100"/>
        <c:noMultiLvlLbl val="0"/>
      </c:catAx>
      <c:valAx>
        <c:axId val="147233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74361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8190F-B02E-434B-A088-2D1363D6198C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DD07A-1B13-4DD4-A402-256DA882235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3767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7119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17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72986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91394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8221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599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0467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26818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8050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71418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1342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C9406-9E7C-4861-8FC8-872B92194B1D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02C7-E72E-4121-950E-12022075706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637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office.microsoft.com/tr-tr/powerpoint-help/redir/HA010178624.aspx?CTT=5&amp;origin=HA01020786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office.microsoft.com/tr-tr/powerpoint-help/redir/HA001229924.aspx?CTT=5&amp;origin=HA01020786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illiyet.com.t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Kötü sunum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871796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AutoShape 6"/>
          <p:cNvSpPr>
            <a:spLocks noChangeArrowheads="1"/>
          </p:cNvSpPr>
          <p:nvPr/>
        </p:nvSpPr>
        <p:spPr bwMode="auto">
          <a:xfrm>
            <a:off x="1547813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FF66CC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/>
            <a:r>
              <a:rPr kumimoji="1" lang="tr-TR" sz="2400">
                <a:solidFill>
                  <a:srgbClr val="FFFFFF"/>
                </a:solidFill>
                <a:latin typeface="Times New Roman" pitchFamily="18" charset="0"/>
              </a:rPr>
              <a:t>Renkleri anlamlı</a:t>
            </a:r>
          </a:p>
          <a:p>
            <a:pPr algn="ctr"/>
            <a:r>
              <a:rPr kumimoji="1" lang="tr-TR" sz="2400">
                <a:solidFill>
                  <a:srgbClr val="FFFFFF"/>
                </a:solidFill>
                <a:latin typeface="Times New Roman" pitchFamily="18" charset="0"/>
              </a:rPr>
              <a:t> bir içerik için</a:t>
            </a:r>
          </a:p>
          <a:p>
            <a:pPr algn="ctr"/>
            <a:r>
              <a:rPr kumimoji="1" lang="tr-TR" sz="2400">
                <a:solidFill>
                  <a:srgbClr val="FFFFFF"/>
                </a:solidFill>
                <a:latin typeface="Times New Roman" pitchFamily="18" charset="0"/>
              </a:rPr>
              <a:t> kod olarak kullanıp, </a:t>
            </a:r>
          </a:p>
          <a:p>
            <a:pPr algn="ctr"/>
            <a:r>
              <a:rPr kumimoji="1" lang="tr-TR" sz="2400">
                <a:solidFill>
                  <a:srgbClr val="FFFFFF"/>
                </a:solidFill>
                <a:latin typeface="Times New Roman" pitchFamily="18" charset="0"/>
              </a:rPr>
              <a:t>bir slaytta</a:t>
            </a:r>
          </a:p>
          <a:p>
            <a:pPr algn="ctr"/>
            <a:r>
              <a:rPr kumimoji="1" lang="tr-TR" sz="2400">
                <a:solidFill>
                  <a:srgbClr val="FFFFFF"/>
                </a:solidFill>
                <a:latin typeface="Times New Roman" pitchFamily="18" charset="0"/>
              </a:rPr>
              <a:t>uyumlu 4 renkten </a:t>
            </a:r>
          </a:p>
          <a:p>
            <a:pPr algn="ctr"/>
            <a:r>
              <a:rPr kumimoji="1" lang="tr-TR" sz="2400">
                <a:solidFill>
                  <a:srgbClr val="FFFFFF"/>
                </a:solidFill>
                <a:latin typeface="Times New Roman" pitchFamily="18" charset="0"/>
              </a:rPr>
              <a:t>fazla seçim yapmayın.</a:t>
            </a:r>
          </a:p>
        </p:txBody>
      </p:sp>
      <p:sp>
        <p:nvSpPr>
          <p:cNvPr id="176136" name="AutoShape 8"/>
          <p:cNvSpPr>
            <a:spLocks noChangeArrowheads="1"/>
          </p:cNvSpPr>
          <p:nvPr/>
        </p:nvSpPr>
        <p:spPr bwMode="auto">
          <a:xfrm>
            <a:off x="1692275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kumimoji="1" lang="tr-TR" sz="2400">
                <a:solidFill>
                  <a:schemeClr val="bg2"/>
                </a:solidFill>
                <a:latin typeface="Times New Roman" pitchFamily="18" charset="0"/>
              </a:rPr>
              <a:t>Sözcük ve maddeleri </a:t>
            </a:r>
          </a:p>
          <a:p>
            <a:pPr algn="ctr">
              <a:defRPr/>
            </a:pPr>
            <a:r>
              <a:rPr kumimoji="1" lang="tr-TR" sz="2400">
                <a:solidFill>
                  <a:schemeClr val="bg2"/>
                </a:solidFill>
                <a:latin typeface="Times New Roman" pitchFamily="18" charset="0"/>
              </a:rPr>
              <a:t>takım halinde, </a:t>
            </a:r>
          </a:p>
          <a:p>
            <a:pPr algn="ctr">
              <a:defRPr/>
            </a:pPr>
            <a:r>
              <a:rPr kumimoji="1" lang="tr-TR" sz="2400">
                <a:solidFill>
                  <a:schemeClr val="bg2"/>
                </a:solidFill>
                <a:latin typeface="Times New Roman" pitchFamily="18" charset="0"/>
              </a:rPr>
              <a:t>bütünlük içinde, </a:t>
            </a:r>
          </a:p>
          <a:p>
            <a:pPr algn="ctr">
              <a:defRPr/>
            </a:pPr>
            <a:r>
              <a:rPr kumimoji="1" lang="tr-TR" sz="2400">
                <a:solidFill>
                  <a:schemeClr val="bg2"/>
                </a:solidFill>
                <a:latin typeface="Times New Roman" pitchFamily="18" charset="0"/>
              </a:rPr>
              <a:t>mesafelere dikkat </a:t>
            </a:r>
          </a:p>
          <a:p>
            <a:pPr algn="ctr">
              <a:defRPr/>
            </a:pPr>
            <a:r>
              <a:rPr kumimoji="1" lang="tr-TR" sz="2400">
                <a:solidFill>
                  <a:schemeClr val="bg2"/>
                </a:solidFill>
                <a:latin typeface="Times New Roman" pitchFamily="18" charset="0"/>
              </a:rPr>
              <a:t>ederek gruplandırın</a:t>
            </a:r>
          </a:p>
        </p:txBody>
      </p:sp>
      <p:sp>
        <p:nvSpPr>
          <p:cNvPr id="176137" name="AutoShape 9"/>
          <p:cNvSpPr>
            <a:spLocks noChangeArrowheads="1"/>
          </p:cNvSpPr>
          <p:nvPr/>
        </p:nvSpPr>
        <p:spPr bwMode="auto">
          <a:xfrm>
            <a:off x="1908175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rgbClr val="C00000"/>
                </a:solidFill>
                <a:latin typeface="Times New Roman" pitchFamily="18" charset="0"/>
              </a:rPr>
              <a:t>Sembol ve işaretlemeleri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rgbClr val="C00000"/>
                </a:solidFill>
                <a:latin typeface="Times New Roman" pitchFamily="18" charset="0"/>
              </a:rPr>
              <a:t>İşlevsellik amacıyla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rgbClr val="C00000"/>
                </a:solidFill>
                <a:latin typeface="Times New Roman" pitchFamily="18" charset="0"/>
              </a:rPr>
              <a:t>Organizasyon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kumimoji="1" lang="tr-TR" sz="2400" dirty="0">
                <a:solidFill>
                  <a:srgbClr val="C00000"/>
                </a:solidFill>
                <a:latin typeface="Times New Roman" pitchFamily="18" charset="0"/>
              </a:rPr>
              <a:t>için kullanın</a:t>
            </a:r>
          </a:p>
        </p:txBody>
      </p:sp>
      <p:sp>
        <p:nvSpPr>
          <p:cNvPr id="176138" name="AutoShape 10"/>
          <p:cNvSpPr>
            <a:spLocks noChangeArrowheads="1"/>
          </p:cNvSpPr>
          <p:nvPr/>
        </p:nvSpPr>
        <p:spPr bwMode="auto">
          <a:xfrm>
            <a:off x="1928813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66FF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Uzun </a:t>
            </a: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cümlelerden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 </a:t>
            </a: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kaçınıp </a:t>
            </a: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takım </a:t>
            </a: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sözcükler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ve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maddeler kullanın</a:t>
            </a:r>
          </a:p>
        </p:txBody>
      </p:sp>
      <p:sp>
        <p:nvSpPr>
          <p:cNvPr id="176139" name="AutoShape 11"/>
          <p:cNvSpPr>
            <a:spLocks noChangeArrowheads="1"/>
          </p:cNvSpPr>
          <p:nvPr/>
        </p:nvSpPr>
        <p:spPr bwMode="auto">
          <a:xfrm>
            <a:off x="2214563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CC66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8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Anahtar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8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 kelimeler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8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 </a:t>
            </a:r>
            <a:r>
              <a:rPr kumimoji="1" lang="tr-TR" sz="28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kullanın…</a:t>
            </a:r>
            <a:endParaRPr kumimoji="1" lang="tr-TR" sz="2800" dirty="0">
              <a:solidFill>
                <a:schemeClr val="accent3">
                  <a:lumMod val="2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76140" name="AutoShape 12"/>
          <p:cNvSpPr>
            <a:spLocks noChangeArrowheads="1"/>
          </p:cNvSpPr>
          <p:nvPr/>
        </p:nvSpPr>
        <p:spPr bwMode="auto">
          <a:xfrm>
            <a:off x="2428875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Büyük veya küçük harf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seçimini belirleyin.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En uygun: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b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Küçük harf</a:t>
            </a:r>
          </a:p>
        </p:txBody>
      </p:sp>
      <p:sp>
        <p:nvSpPr>
          <p:cNvPr id="176142" name="AutoShape 14"/>
          <p:cNvSpPr>
            <a:spLocks noChangeArrowheads="1"/>
          </p:cNvSpPr>
          <p:nvPr/>
        </p:nvSpPr>
        <p:spPr bwMode="auto">
          <a:xfrm>
            <a:off x="2568575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FF0066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i="1" dirty="0">
                <a:latin typeface="Times New Roman" pitchFamily="18" charset="0"/>
              </a:rPr>
              <a:t>Font</a:t>
            </a:r>
            <a:r>
              <a:rPr kumimoji="1" lang="tr-TR" sz="2400" dirty="0">
                <a:latin typeface="Times New Roman" pitchFamily="18" charset="0"/>
              </a:rPr>
              <a:t> </a:t>
            </a:r>
            <a:r>
              <a:rPr kumimoji="1" lang="tr-TR" sz="2400" dirty="0">
                <a:latin typeface="Times New Roman" pitchFamily="18" charset="0"/>
              </a:rPr>
              <a:t>büyüklüğü en uygun</a:t>
            </a:r>
            <a:endParaRPr kumimoji="1" lang="tr-TR" sz="2400" dirty="0">
              <a:latin typeface="Times New Roman" pitchFamily="18" charset="0"/>
            </a:endParaRPr>
          </a:p>
          <a:p>
            <a:pPr algn="ctr">
              <a:lnSpc>
                <a:spcPct val="155000"/>
              </a:lnSpc>
              <a:defRPr/>
            </a:pPr>
            <a:r>
              <a:rPr kumimoji="1" lang="tr-TR" sz="2400" b="1" dirty="0">
                <a:latin typeface="Times New Roman" pitchFamily="18" charset="0"/>
              </a:rPr>
              <a:t>Başlıklar: 36 - 44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b="1" dirty="0">
                <a:latin typeface="Times New Roman" pitchFamily="18" charset="0"/>
              </a:rPr>
              <a:t>Metin: 24 -32</a:t>
            </a:r>
          </a:p>
        </p:txBody>
      </p:sp>
      <p:sp>
        <p:nvSpPr>
          <p:cNvPr id="176143" name="AutoShape 15"/>
          <p:cNvSpPr>
            <a:spLocks noChangeArrowheads="1"/>
          </p:cNvSpPr>
          <p:nvPr/>
        </p:nvSpPr>
        <p:spPr bwMode="auto">
          <a:xfrm>
            <a:off x="2714625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Gerek olmadıkça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 </a:t>
            </a:r>
            <a:r>
              <a:rPr kumimoji="1" lang="tr-TR" sz="2400" i="1" dirty="0" err="1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Italic</a:t>
            </a: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kullanımından kaçının</a:t>
            </a:r>
          </a:p>
        </p:txBody>
      </p:sp>
      <p:sp>
        <p:nvSpPr>
          <p:cNvPr id="176145" name="AutoShape 17"/>
          <p:cNvSpPr>
            <a:spLocks noChangeArrowheads="1"/>
          </p:cNvSpPr>
          <p:nvPr/>
        </p:nvSpPr>
        <p:spPr bwMode="auto">
          <a:xfrm>
            <a:off x="3059113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Yazım biçimini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belirleyin.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En uygun: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b="1" dirty="0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Düzgün,</a:t>
            </a:r>
            <a:r>
              <a:rPr kumimoji="1" lang="tr-TR" sz="2400" b="1" dirty="0" err="1">
                <a:solidFill>
                  <a:schemeClr val="accent3">
                    <a:lumMod val="25000"/>
                  </a:schemeClr>
                </a:solidFill>
                <a:latin typeface="Times New Roman" pitchFamily="18" charset="0"/>
              </a:rPr>
              <a:t>Bold</a:t>
            </a:r>
            <a:endParaRPr kumimoji="1" lang="tr-TR" sz="2400" b="1" i="1" dirty="0">
              <a:solidFill>
                <a:schemeClr val="accent3">
                  <a:lumMod val="25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176146" name="AutoShape 18"/>
          <p:cNvSpPr>
            <a:spLocks noChangeArrowheads="1"/>
          </p:cNvSpPr>
          <p:nvPr/>
        </p:nvSpPr>
        <p:spPr bwMode="auto">
          <a:xfrm>
            <a:off x="3276600" y="2133600"/>
            <a:ext cx="5003800" cy="3671888"/>
          </a:xfrm>
          <a:prstGeom prst="parallelogram">
            <a:avLst>
              <a:gd name="adj" fmla="val 34068"/>
            </a:avLst>
          </a:prstGeom>
          <a:solidFill>
            <a:srgbClr val="FF33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Yazım şeklini seçin.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En uygun: </a:t>
            </a:r>
          </a:p>
          <a:p>
            <a:pPr algn="ctr">
              <a:lnSpc>
                <a:spcPct val="155000"/>
              </a:lnSpc>
              <a:defRPr/>
            </a:pPr>
            <a:r>
              <a:rPr kumimoji="1" lang="tr-TR" sz="2400" i="1" dirty="0" err="1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Arial</a:t>
            </a:r>
            <a:r>
              <a:rPr kumimoji="1" lang="tr-TR" sz="24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/ </a:t>
            </a:r>
            <a:r>
              <a:rPr kumimoji="1" lang="tr-TR" sz="2400" i="1" dirty="0" err="1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Times</a:t>
            </a:r>
            <a:r>
              <a:rPr kumimoji="1" lang="tr-TR" sz="2400" i="1" dirty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New Roman</a:t>
            </a:r>
          </a:p>
        </p:txBody>
      </p:sp>
      <p:sp>
        <p:nvSpPr>
          <p:cNvPr id="176148" name="AutoShape 20"/>
          <p:cNvSpPr>
            <a:spLocks noChangeArrowheads="1"/>
          </p:cNvSpPr>
          <p:nvPr/>
        </p:nvSpPr>
        <p:spPr bwMode="auto">
          <a:xfrm>
            <a:off x="3563938" y="2133600"/>
            <a:ext cx="5003800" cy="3671888"/>
          </a:xfrm>
          <a:prstGeom prst="parallelogram">
            <a:avLst>
              <a:gd name="adj" fmla="val 34068"/>
            </a:avLst>
          </a:prstGeom>
          <a:ln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tr-TR" sz="2800">
                <a:solidFill>
                  <a:srgbClr val="FFC000"/>
                </a:solidFill>
              </a:rPr>
              <a:t>Arka fon </a:t>
            </a:r>
          </a:p>
          <a:p>
            <a:pPr algn="ctr">
              <a:defRPr/>
            </a:pPr>
            <a:r>
              <a:rPr lang="tr-TR" sz="2800">
                <a:solidFill>
                  <a:srgbClr val="FFC000"/>
                </a:solidFill>
              </a:rPr>
              <a:t>iyi belirlenmeli,</a:t>
            </a:r>
          </a:p>
          <a:p>
            <a:pPr algn="ctr">
              <a:defRPr/>
            </a:pPr>
            <a:endParaRPr lang="tr-TR" sz="2800">
              <a:solidFill>
                <a:srgbClr val="FFC000"/>
              </a:solidFill>
            </a:endParaRPr>
          </a:p>
          <a:p>
            <a:pPr algn="ctr">
              <a:defRPr/>
            </a:pPr>
            <a:r>
              <a:rPr lang="tr-TR" sz="2800">
                <a:solidFill>
                  <a:srgbClr val="FFC000"/>
                </a:solidFill>
              </a:rPr>
              <a:t>Fon ile yazı</a:t>
            </a:r>
          </a:p>
          <a:p>
            <a:pPr algn="ctr">
              <a:defRPr/>
            </a:pPr>
            <a:r>
              <a:rPr lang="tr-TR" sz="2800">
                <a:solidFill>
                  <a:srgbClr val="FFC000"/>
                </a:solidFill>
              </a:rPr>
              <a:t> zıt renklerde  olmalı</a:t>
            </a:r>
          </a:p>
        </p:txBody>
      </p:sp>
      <p:sp>
        <p:nvSpPr>
          <p:cNvPr id="176149" name="AutoShape 21"/>
          <p:cNvSpPr>
            <a:spLocks noChangeArrowheads="1"/>
          </p:cNvSpPr>
          <p:nvPr/>
        </p:nvSpPr>
        <p:spPr bwMode="auto">
          <a:xfrm>
            <a:off x="3779838" y="2133600"/>
            <a:ext cx="5003800" cy="3671888"/>
          </a:xfrm>
          <a:prstGeom prst="parallelogram">
            <a:avLst>
              <a:gd name="adj" fmla="val 34068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tr-TR" sz="2800">
                <a:solidFill>
                  <a:srgbClr val="FFFFFF"/>
                </a:solidFill>
                <a:latin typeface="Arial" pitchFamily="34" charset="0"/>
              </a:rPr>
              <a:t>Bir slaytta 8 satır</a:t>
            </a:r>
          </a:p>
          <a:p>
            <a:pPr algn="ctr"/>
            <a:r>
              <a:rPr lang="tr-TR" sz="2800">
                <a:solidFill>
                  <a:srgbClr val="FFFFFF"/>
                </a:solidFill>
                <a:latin typeface="Arial" pitchFamily="34" charset="0"/>
              </a:rPr>
              <a:t>bir satırda 8 kelime </a:t>
            </a:r>
          </a:p>
          <a:p>
            <a:pPr algn="ctr"/>
            <a:r>
              <a:rPr lang="tr-TR" sz="2800">
                <a:solidFill>
                  <a:srgbClr val="FFFFFF"/>
                </a:solidFill>
                <a:latin typeface="Arial" pitchFamily="34" charset="0"/>
              </a:rPr>
              <a:t>olmasına</a:t>
            </a:r>
          </a:p>
          <a:p>
            <a:pPr algn="ctr"/>
            <a:r>
              <a:rPr lang="tr-TR" sz="2800">
                <a:solidFill>
                  <a:srgbClr val="FFFFFF"/>
                </a:solidFill>
                <a:latin typeface="Arial" pitchFamily="34" charset="0"/>
              </a:rPr>
              <a:t>dikkat edin…</a:t>
            </a:r>
          </a:p>
        </p:txBody>
      </p:sp>
      <p:sp>
        <p:nvSpPr>
          <p:cNvPr id="34828" name="Text Box 19"/>
          <p:cNvSpPr txBox="1">
            <a:spLocks noChangeArrowheads="1"/>
          </p:cNvSpPr>
          <p:nvPr/>
        </p:nvSpPr>
        <p:spPr bwMode="auto">
          <a:xfrm>
            <a:off x="1071563" y="476250"/>
            <a:ext cx="78581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defRPr/>
            </a:pPr>
            <a:r>
              <a:rPr kumimoji="1" lang="tr-TR" sz="3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PowerPoint Sunu </a:t>
            </a:r>
            <a:r>
              <a:rPr kumimoji="1" lang="tr-TR" sz="3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Hazırlarken…</a:t>
            </a:r>
            <a:endParaRPr kumimoji="1" lang="tr-TR" sz="3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23485444"/>
      </p:ext>
    </p:extLst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7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4" grpId="0" animBg="1"/>
      <p:bldP spid="176136" grpId="0" animBg="1"/>
      <p:bldP spid="176137" grpId="0" animBg="1"/>
      <p:bldP spid="176138" grpId="0" animBg="1"/>
      <p:bldP spid="176139" grpId="0" animBg="1"/>
      <p:bldP spid="176140" grpId="0" animBg="1"/>
      <p:bldP spid="176142" grpId="0" animBg="1"/>
      <p:bldP spid="176143" grpId="0" animBg="1"/>
      <p:bldP spid="176145" grpId="0" animBg="1"/>
      <p:bldP spid="176146" grpId="0" animBg="1"/>
      <p:bldP spid="176148" grpId="0" animBg="1"/>
      <p:bldP spid="176148" grpId="1" animBg="1"/>
      <p:bldP spid="1761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YAZI İLE DOLU SAYFALAR</a:t>
            </a:r>
            <a:endParaRPr lang="tr-TR" dirty="0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6865576"/>
              </p:ext>
            </p:extLst>
          </p:nvPr>
        </p:nvGraphicFramePr>
        <p:xfrm>
          <a:off x="467544" y="1484737"/>
          <a:ext cx="8280920" cy="4939817"/>
        </p:xfrm>
        <a:graphic>
          <a:graphicData uri="http://schemas.openxmlformats.org/drawingml/2006/table">
            <a:tbl>
              <a:tblPr/>
              <a:tblGrid>
                <a:gridCol w="2232248"/>
                <a:gridCol w="6048672"/>
              </a:tblGrid>
              <a:tr h="205969">
                <a:tc>
                  <a:txBody>
                    <a:bodyPr/>
                    <a:lstStyle/>
                    <a:p>
                      <a:pPr algn="l"/>
                      <a:r>
                        <a:rPr lang="tr-TR" sz="1400" b="1" cap="all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İPUCU</a:t>
                      </a:r>
                      <a:endParaRPr lang="tr-TR" sz="1400" b="0" cap="all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20655" marR="41310" marT="12393" marB="12393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r-TR" sz="1400" b="1" cap="all">
                          <a:solidFill>
                            <a:srgbClr val="333333"/>
                          </a:solidFill>
                          <a:effectLst/>
                          <a:latin typeface="Arial"/>
                        </a:rPr>
                        <a:t>AYRINTILAR</a:t>
                      </a:r>
                      <a:endParaRPr lang="tr-TR" sz="1400" b="0" cap="all">
                        <a:solidFill>
                          <a:srgbClr val="333333"/>
                        </a:solidFill>
                        <a:effectLst/>
                        <a:latin typeface="Arial"/>
                      </a:endParaRPr>
                    </a:p>
                  </a:txBody>
                  <a:tcPr marL="20655" marR="41310" marT="12393" marB="12393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</a:tr>
              <a:tr h="544763">
                <a:tc>
                  <a:txBody>
                    <a:bodyPr/>
                    <a:lstStyle/>
                    <a:p>
                      <a:pPr fontAlgn="t"/>
                      <a:r>
                        <a:rPr lang="tr-TR" sz="1400">
                          <a:effectLst/>
                        </a:rPr>
                        <a:t>Slaytların sayısını en aza indirin.</a:t>
                      </a:r>
                    </a:p>
                  </a:txBody>
                  <a:tcPr marL="20655" marR="41310" marT="16524" marB="1652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400">
                          <a:effectLst/>
                        </a:rPr>
                        <a:t>Mesajı net olarak vermek ve dinleyicilerinizin dikkatini ve ilgisini korumak için, sununuzdaki slaytların sayısını en alt düzeyde tutun.</a:t>
                      </a:r>
                    </a:p>
                  </a:txBody>
                  <a:tcPr marL="20655" marR="41310" marT="16524" marB="1652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A4A4A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63540">
                <a:tc>
                  <a:txBody>
                    <a:bodyPr/>
                    <a:lstStyle/>
                    <a:p>
                      <a:pPr fontAlgn="t"/>
                      <a:r>
                        <a:rPr lang="tr-TR" sz="1400">
                          <a:effectLst/>
                        </a:rPr>
                        <a:t>Dinleyicilerinizin uzaktan okuyabileceği bir yazı tipi stili seçin.</a:t>
                      </a:r>
                    </a:p>
                  </a:txBody>
                  <a:tcPr marL="20655" marR="41310" marT="16524" marB="1652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400">
                          <a:effectLst/>
                        </a:rPr>
                        <a:t>Helvetica veya Arial gibi en uygun yazı tipinin seçilmesi, mesajınızı karşınızdaki kişiye aktarmaya yardımcı olur. Arial Narrow gibi dar yazı tiplerini ve Times gibi kenarları süslü yazı tiplerini kullanmaktan kaçının.</a:t>
                      </a:r>
                    </a:p>
                    <a:p>
                      <a:pPr fontAlgn="t"/>
                      <a:r>
                        <a:rPr lang="tr-TR" sz="1400">
                          <a:effectLst/>
                        </a:rPr>
                        <a:t>Önceden tasarlanmış </a:t>
                      </a:r>
                      <a:r>
                        <a:rPr lang="tr-TR" sz="1400" u="none" strike="noStrike">
                          <a:solidFill>
                            <a:srgbClr val="9965C3"/>
                          </a:solidFill>
                          <a:effectLst/>
                        </a:rPr>
                        <a:t>tema yazı tipleri</a:t>
                      </a:r>
                      <a:r>
                        <a:rPr lang="tr-TR" sz="1400">
                          <a:effectLst/>
                        </a:rPr>
                        <a:t>ni sununuzda nasıl kullanabileceğiniz hakkında daha fazla bilgi edinmek için, </a:t>
                      </a:r>
                      <a:r>
                        <a:rPr lang="tr-TR" sz="1400" u="none" strike="noStrike">
                          <a:solidFill>
                            <a:srgbClr val="9965C3"/>
                          </a:solidFill>
                          <a:effectLst/>
                          <a:hlinkClick r:id="rId2"/>
                        </a:rPr>
                        <a:t>Temalar, Hızlı Stiller, hücre stilleri ve arka plan stilleri hakkında her şey</a:t>
                      </a:r>
                      <a:r>
                        <a:rPr lang="tr-TR" sz="1400">
                          <a:effectLst/>
                        </a:rPr>
                        <a:t> konusuna bakın.</a:t>
                      </a:r>
                    </a:p>
                  </a:txBody>
                  <a:tcPr marL="20655" marR="41310" marT="16524" marB="1652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2582318">
                <a:tc>
                  <a:txBody>
                    <a:bodyPr/>
                    <a:lstStyle/>
                    <a:p>
                      <a:pPr fontAlgn="t"/>
                      <a:r>
                        <a:rPr lang="tr-TR" sz="1400">
                          <a:effectLst/>
                        </a:rPr>
                        <a:t>Dinleyicilerinizin uzaktan okuyabileceği bir yazı tipi boyutu seçin.</a:t>
                      </a:r>
                    </a:p>
                  </a:txBody>
                  <a:tcPr marL="20655" marR="41310" marT="16524" marB="1652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400" dirty="0">
                          <a:effectLst/>
                        </a:rPr>
                        <a:t>Doğru yazı tipi boyutunun seçilmesi mesajınızı karşınızdaki kişiye aktarmaya yardımcı olur.</a:t>
                      </a:r>
                    </a:p>
                    <a:p>
                      <a:pPr fontAlgn="t"/>
                      <a:r>
                        <a:rPr lang="tr-TR" sz="1400" b="0" cap="all" dirty="0">
                          <a:solidFill>
                            <a:srgbClr val="454545"/>
                          </a:solidFill>
                          <a:effectLst/>
                        </a:rPr>
                        <a:t> NOT </a:t>
                      </a:r>
                      <a:r>
                        <a:rPr lang="tr-TR" sz="1400" dirty="0">
                          <a:effectLst/>
                        </a:rPr>
                        <a:t>  Aşağıdaki ölçüler, dinleyicileriniz için tam ekran </a:t>
                      </a:r>
                      <a:r>
                        <a:rPr lang="tr-TR" sz="1400" dirty="0" err="1">
                          <a:effectLst/>
                        </a:rPr>
                        <a:t>modunda</a:t>
                      </a:r>
                      <a:r>
                        <a:rPr lang="tr-TR" sz="1400" dirty="0">
                          <a:effectLst/>
                        </a:rPr>
                        <a:t> perdeye yansıtılan yazı tipi boyutunu değil de, bilgisayar ekranınızdaki yazı tipi boyutunu belirtir. Tam ekran </a:t>
                      </a:r>
                      <a:r>
                        <a:rPr lang="tr-TR" sz="1400" dirty="0" err="1">
                          <a:effectLst/>
                        </a:rPr>
                        <a:t>modunu</a:t>
                      </a:r>
                      <a:r>
                        <a:rPr lang="tr-TR" sz="1400" dirty="0">
                          <a:effectLst/>
                        </a:rPr>
                        <a:t> etkinleştirmek </a:t>
                      </a:r>
                      <a:r>
                        <a:rPr lang="tr-TR" sz="1400" dirty="0" err="1">
                          <a:effectLst/>
                        </a:rPr>
                        <a:t>için,</a:t>
                      </a:r>
                      <a:r>
                        <a:rPr lang="tr-TR" sz="1400" b="1" dirty="0" err="1">
                          <a:effectLst/>
                        </a:rPr>
                        <a:t>Görünüm</a:t>
                      </a:r>
                      <a:r>
                        <a:rPr lang="tr-TR" sz="1400" dirty="0">
                          <a:effectLst/>
                        </a:rPr>
                        <a:t> sekmesinin </a:t>
                      </a:r>
                      <a:r>
                        <a:rPr lang="tr-TR" sz="1400" b="1" dirty="0">
                          <a:effectLst/>
                        </a:rPr>
                        <a:t>Sunu Görünümleri</a:t>
                      </a:r>
                      <a:r>
                        <a:rPr lang="tr-TR" sz="1400" dirty="0">
                          <a:effectLst/>
                        </a:rPr>
                        <a:t> grubunda </a:t>
                      </a:r>
                      <a:r>
                        <a:rPr lang="tr-TR" sz="1400" b="1" dirty="0">
                          <a:effectLst/>
                        </a:rPr>
                        <a:t>Slayt </a:t>
                      </a:r>
                      <a:r>
                        <a:rPr lang="tr-TR" sz="1400" b="1" dirty="0" err="1">
                          <a:effectLst/>
                        </a:rPr>
                        <a:t>Gösterisi</a:t>
                      </a:r>
                      <a:r>
                        <a:rPr lang="tr-TR" sz="1400" dirty="0" err="1">
                          <a:effectLst/>
                        </a:rPr>
                        <a:t>'ni</a:t>
                      </a:r>
                      <a:r>
                        <a:rPr lang="tr-TR" sz="1400" dirty="0">
                          <a:effectLst/>
                        </a:rPr>
                        <a:t> tıklatın.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tr-TR" sz="1400" dirty="0">
                          <a:effectLst/>
                          <a:latin typeface="Arial"/>
                        </a:rPr>
                        <a:t>Bir inçlik harf 3 metreden okunabilir.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tr-TR" sz="1400" dirty="0">
                          <a:effectLst/>
                          <a:latin typeface="Arial"/>
                        </a:rPr>
                        <a:t>İki inçlik harf 6 metreden okunabilir.</a:t>
                      </a:r>
                    </a:p>
                    <a:p>
                      <a:pPr fontAlgn="t">
                        <a:buFont typeface="Arial"/>
                        <a:buChar char="•"/>
                      </a:pPr>
                      <a:r>
                        <a:rPr lang="tr-TR" sz="1400" dirty="0">
                          <a:effectLst/>
                          <a:latin typeface="Arial"/>
                        </a:rPr>
                        <a:t>Üç inçlik harf 9 metreden okunabilir.</a:t>
                      </a:r>
                    </a:p>
                    <a:p>
                      <a:pPr fontAlgn="t"/>
                      <a:r>
                        <a:rPr lang="tr-TR" sz="1400" dirty="0">
                          <a:effectLst/>
                        </a:rPr>
                        <a:t>Önceden tasarlanmış </a:t>
                      </a:r>
                      <a:r>
                        <a:rPr lang="tr-TR" sz="1400" u="none" strike="noStrike" dirty="0">
                          <a:solidFill>
                            <a:srgbClr val="9965C3"/>
                          </a:solidFill>
                          <a:effectLst/>
                        </a:rPr>
                        <a:t>tema yazı tipleri</a:t>
                      </a:r>
                      <a:r>
                        <a:rPr lang="tr-TR" sz="1400" dirty="0">
                          <a:effectLst/>
                        </a:rPr>
                        <a:t>ni sununuzda nasıl kullanabileceğiniz hakkında daha fazla bilgi edinmek için, </a:t>
                      </a:r>
                      <a:r>
                        <a:rPr lang="tr-TR" sz="1400" u="none" strike="noStrike" dirty="0">
                          <a:solidFill>
                            <a:srgbClr val="9965C3"/>
                          </a:solidFill>
                          <a:effectLst/>
                          <a:hlinkClick r:id="rId2"/>
                        </a:rPr>
                        <a:t>Temalar, Hızlı Stiller, hücre stilleri ve arka plan stilleri hakkında her şey</a:t>
                      </a:r>
                      <a:r>
                        <a:rPr lang="tr-TR" sz="1400" dirty="0">
                          <a:effectLst/>
                        </a:rPr>
                        <a:t> konusuna bakın.</a:t>
                      </a:r>
                    </a:p>
                  </a:txBody>
                  <a:tcPr marL="20655" marR="41310" marT="16524" marB="16524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Çarpma 5"/>
          <p:cNvSpPr/>
          <p:nvPr/>
        </p:nvSpPr>
        <p:spPr>
          <a:xfrm>
            <a:off x="1619672" y="1772816"/>
            <a:ext cx="5472608" cy="4104456"/>
          </a:xfrm>
          <a:prstGeom prst="mathMultiply">
            <a:avLst>
              <a:gd name="adj1" fmla="val 172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23245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YAZI İLE DOLU SAYFALAR</a:t>
            </a:r>
            <a:endParaRPr lang="tr-TR" dirty="0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0704413"/>
              </p:ext>
            </p:extLst>
          </p:nvPr>
        </p:nvGraphicFramePr>
        <p:xfrm>
          <a:off x="467544" y="1628800"/>
          <a:ext cx="8208912" cy="4911010"/>
        </p:xfrm>
        <a:graphic>
          <a:graphicData uri="http://schemas.openxmlformats.org/drawingml/2006/table">
            <a:tbl>
              <a:tblPr/>
              <a:tblGrid>
                <a:gridCol w="2520280"/>
                <a:gridCol w="5688632"/>
              </a:tblGrid>
              <a:tr h="2210760"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Madde işaretleri veya kısa cümleler kullanarak metninizin basit olmasını sağlayın.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Madde işaretleri veya kısa cümleler kullanın ve metin kaydırma kullanmaksızın her maddeyi tek bir satırla sınırlamaya çalışın.</a:t>
                      </a:r>
                    </a:p>
                    <a:p>
                      <a:pPr fontAlgn="t"/>
                      <a:r>
                        <a:rPr lang="tr-TR" sz="1600">
                          <a:effectLst/>
                        </a:rPr>
                        <a:t>Dinleyicilerinizin, ekranı okumaktan çok bilgilerinizi sunuşunuza kulak vermesini istersiniz.</a:t>
                      </a:r>
                    </a:p>
                    <a:p>
                      <a:pPr fontAlgn="t"/>
                      <a:r>
                        <a:rPr lang="tr-TR" sz="1600">
                          <a:effectLst/>
                        </a:rPr>
                        <a:t>Bazı projektörler slaytların kenarlarını kırpar ve bu nedenle, uzun cümleler kesilebilir.</a:t>
                      </a:r>
                    </a:p>
                    <a:p>
                      <a:pPr fontAlgn="t"/>
                      <a:r>
                        <a:rPr lang="tr-TR" sz="1600">
                          <a:effectLst/>
                        </a:rPr>
                        <a:t>Bir satırdaki sözcük sayısını azaltmaya yardımcı olması için "bir" gibi artikelleri kaldırabilirsiniz.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545752"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Vermek istediğiniz mesajı iletmeye yardımcı olması için resim kullanın.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Anlatımınıza yardımcı olması için grafikler kullanın. Ancak, slayda çok fazla grafik ekleyerek dinleyicilerinizi bunaltmayın.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5752"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Çizim ve grafik etiketlerini anlaşılır yapın.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Çizim veya grafikteki etiket öğelerini anlaşılır kılmak için yalnızca yeterli metin kullanın.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3F3"/>
                    </a:solidFill>
                  </a:tcPr>
                </a:tc>
              </a:tr>
              <a:tr h="1378256">
                <a:tc>
                  <a:txBody>
                    <a:bodyPr/>
                    <a:lstStyle/>
                    <a:p>
                      <a:pPr fontAlgn="t"/>
                      <a:r>
                        <a:rPr lang="tr-TR" sz="1600">
                          <a:effectLst/>
                        </a:rPr>
                        <a:t>Slayt arka planlarının zarif görünmesini ve tutarlı olmasını sağlayın.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tr-TR" sz="1600" dirty="0">
                          <a:effectLst/>
                        </a:rPr>
                        <a:t>Çekici ve tutarlı bir </a:t>
                      </a:r>
                      <a:r>
                        <a:rPr lang="tr-TR" sz="1600" u="none" strike="noStrike" dirty="0">
                          <a:solidFill>
                            <a:srgbClr val="9965C3"/>
                          </a:solidFill>
                          <a:effectLst/>
                        </a:rPr>
                        <a:t>şablon</a:t>
                      </a:r>
                      <a:r>
                        <a:rPr lang="tr-TR" sz="1600" dirty="0">
                          <a:effectLst/>
                        </a:rPr>
                        <a:t> veya </a:t>
                      </a:r>
                      <a:r>
                        <a:rPr lang="tr-TR" sz="1600" u="none" strike="noStrike" dirty="0">
                          <a:solidFill>
                            <a:srgbClr val="9965C3"/>
                          </a:solidFill>
                          <a:effectLst/>
                        </a:rPr>
                        <a:t>tema</a:t>
                      </a:r>
                      <a:r>
                        <a:rPr lang="tr-TR" sz="1600" dirty="0">
                          <a:effectLst/>
                        </a:rPr>
                        <a:t> seçin; ancak çok çarpıcı olmasın. Arka plan veya tasarımın mesajınızın değerini azaltmasını istemezsiniz.</a:t>
                      </a:r>
                    </a:p>
                    <a:p>
                      <a:pPr fontAlgn="t"/>
                      <a:r>
                        <a:rPr lang="tr-TR" sz="1600" dirty="0">
                          <a:effectLst/>
                        </a:rPr>
                        <a:t>Temaların kullanımı hakkında daha fazla bilgi için, </a:t>
                      </a:r>
                      <a:r>
                        <a:rPr lang="tr-TR" sz="1600" u="none" strike="noStrike" dirty="0">
                          <a:solidFill>
                            <a:srgbClr val="9965C3"/>
                          </a:solidFill>
                          <a:effectLst/>
                          <a:hlinkClick r:id="rId2"/>
                        </a:rPr>
                        <a:t>Belge teması uygulama veya özelleştirme</a:t>
                      </a:r>
                      <a:r>
                        <a:rPr lang="tr-TR" sz="1600" dirty="0">
                          <a:effectLst/>
                        </a:rPr>
                        <a:t> konusuna bakın.</a:t>
                      </a:r>
                    </a:p>
                  </a:txBody>
                  <a:tcPr marL="27952" marR="55904" marT="22361" marB="22361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Çarpma 4"/>
          <p:cNvSpPr/>
          <p:nvPr/>
        </p:nvSpPr>
        <p:spPr>
          <a:xfrm>
            <a:off x="1619672" y="1772816"/>
            <a:ext cx="5472608" cy="4104456"/>
          </a:xfrm>
          <a:prstGeom prst="mathMultiply">
            <a:avLst>
              <a:gd name="adj1" fmla="val 172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5964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1547813" y="1916113"/>
            <a:ext cx="7167562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tr-TR" sz="3200" b="1" dirty="0">
                <a:latin typeface="Century Gothic" pitchFamily="34" charset="0"/>
              </a:rPr>
              <a:t>Sunumlar kısa </a:t>
            </a:r>
            <a:r>
              <a:rPr lang="tr-TR" sz="3200" b="1" i="1" dirty="0" err="1">
                <a:solidFill>
                  <a:srgbClr val="FFC000"/>
                </a:solidFill>
                <a:latin typeface="Century Gothic" pitchFamily="34" charset="0"/>
              </a:rPr>
              <a:t>Giriş</a:t>
            </a:r>
            <a:r>
              <a:rPr lang="tr-TR" sz="3200" b="1" dirty="0" err="1">
                <a:solidFill>
                  <a:srgbClr val="FFC000"/>
                </a:solidFill>
                <a:latin typeface="Century Gothic" pitchFamily="34" charset="0"/>
              </a:rPr>
              <a:t>'le</a:t>
            </a:r>
            <a:r>
              <a:rPr lang="tr-TR" sz="3200" b="1" dirty="0">
                <a:latin typeface="Century Gothic" pitchFamily="34" charset="0"/>
              </a:rPr>
              <a:t> başlayıp, </a:t>
            </a:r>
            <a:r>
              <a:rPr lang="tr-TR" sz="3200" b="1" i="1" dirty="0">
                <a:solidFill>
                  <a:srgbClr val="FFC000"/>
                </a:solidFill>
                <a:latin typeface="Century Gothic" pitchFamily="34" charset="0"/>
              </a:rPr>
              <a:t>Gelişme</a:t>
            </a:r>
            <a:r>
              <a:rPr lang="tr-TR" sz="3200" b="1" dirty="0">
                <a:latin typeface="Century Gothic" pitchFamily="34" charset="0"/>
              </a:rPr>
              <a:t> ile devam eder ve </a:t>
            </a:r>
            <a:r>
              <a:rPr lang="tr-TR" sz="3200" b="1" i="1" dirty="0">
                <a:solidFill>
                  <a:srgbClr val="FFC000"/>
                </a:solidFill>
                <a:latin typeface="Century Gothic" pitchFamily="34" charset="0"/>
              </a:rPr>
              <a:t>Kapanış/ </a:t>
            </a:r>
            <a:r>
              <a:rPr lang="tr-TR" sz="3200" b="1" i="1" dirty="0" err="1">
                <a:solidFill>
                  <a:srgbClr val="FFC000"/>
                </a:solidFill>
                <a:latin typeface="Century Gothic" pitchFamily="34" charset="0"/>
              </a:rPr>
              <a:t>Sonuç</a:t>
            </a:r>
            <a:r>
              <a:rPr lang="tr-TR" sz="3200" b="1" dirty="0" err="1">
                <a:solidFill>
                  <a:srgbClr val="FFC000"/>
                </a:solidFill>
                <a:latin typeface="Century Gothic" pitchFamily="34" charset="0"/>
              </a:rPr>
              <a:t>'la</a:t>
            </a:r>
            <a:r>
              <a:rPr lang="tr-TR" sz="3200" b="1" dirty="0">
                <a:solidFill>
                  <a:srgbClr val="FFC000"/>
                </a:solidFill>
                <a:latin typeface="Century Gothic" pitchFamily="34" charset="0"/>
              </a:rPr>
              <a:t> </a:t>
            </a:r>
            <a:r>
              <a:rPr lang="tr-TR" sz="3200" b="1" dirty="0">
                <a:latin typeface="Century Gothic" pitchFamily="34" charset="0"/>
              </a:rPr>
              <a:t>biter.</a:t>
            </a:r>
            <a:r>
              <a:rPr lang="tr-TR" sz="2800" dirty="0">
                <a:latin typeface="Century Gothic" pitchFamily="34" charset="0"/>
              </a:rPr>
              <a:t> 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RENK TERCİHLERİ</a:t>
            </a:r>
            <a:endParaRPr lang="tr-TR" dirty="0"/>
          </a:p>
        </p:txBody>
      </p:sp>
      <p:sp>
        <p:nvSpPr>
          <p:cNvPr id="5" name="Çarpma 4"/>
          <p:cNvSpPr/>
          <p:nvPr/>
        </p:nvSpPr>
        <p:spPr>
          <a:xfrm>
            <a:off x="0" y="3356992"/>
            <a:ext cx="3511922" cy="2954684"/>
          </a:xfrm>
          <a:prstGeom prst="mathMultiply">
            <a:avLst>
              <a:gd name="adj1" fmla="val 172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0765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928688" y="1071563"/>
            <a:ext cx="8215312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tr-TR" sz="2800" b="1" i="1" dirty="0" err="1">
                <a:solidFill>
                  <a:schemeClr val="tx2"/>
                </a:solidFill>
                <a:latin typeface="Albertus Medium"/>
              </a:rPr>
              <a:t>Giriş</a:t>
            </a:r>
            <a:r>
              <a:rPr lang="tr-TR" sz="2800" b="1" dirty="0" err="1">
                <a:solidFill>
                  <a:schemeClr val="tx2"/>
                </a:solidFill>
                <a:latin typeface="Albertus Medium"/>
              </a:rPr>
              <a:t>'te</a:t>
            </a:r>
            <a:r>
              <a:rPr lang="tr-TR" sz="2800" b="1" dirty="0">
                <a:solidFill>
                  <a:srgbClr val="FFFF66"/>
                </a:solidFill>
                <a:latin typeface="Albertus Medium"/>
              </a:rPr>
              <a:t>  </a:t>
            </a:r>
          </a:p>
          <a:p>
            <a:pPr algn="ctr">
              <a:lnSpc>
                <a:spcPct val="130000"/>
              </a:lnSpc>
            </a:pPr>
            <a:r>
              <a:rPr lang="tr-TR" sz="3200" b="1" dirty="0">
                <a:latin typeface="Albertus Medium"/>
              </a:rPr>
              <a:t>"Hoş Geldiniz" </a:t>
            </a:r>
          </a:p>
          <a:p>
            <a:pPr algn="ctr">
              <a:lnSpc>
                <a:spcPct val="130000"/>
              </a:lnSpc>
            </a:pPr>
            <a:r>
              <a:rPr lang="tr-TR" sz="2800" b="1" dirty="0">
                <a:latin typeface="Albertus Medium"/>
              </a:rPr>
              <a:t>kendinizi tanıtın; </a:t>
            </a:r>
          </a:p>
          <a:p>
            <a:pPr algn="ctr">
              <a:lnSpc>
                <a:spcPct val="130000"/>
              </a:lnSpc>
            </a:pPr>
            <a:r>
              <a:rPr lang="tr-TR" sz="2800" b="1" dirty="0">
                <a:latin typeface="Albertus Medium"/>
              </a:rPr>
              <a:t>konunuzu, amacınızı, sunumunuzun ana hatlarını </a:t>
            </a:r>
            <a:r>
              <a:rPr lang="tr-TR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lbertus Medium"/>
              </a:rPr>
              <a:t>belirtin </a:t>
            </a:r>
          </a:p>
          <a:p>
            <a:pPr algn="ctr">
              <a:lnSpc>
                <a:spcPct val="130000"/>
              </a:lnSpc>
            </a:pPr>
            <a:r>
              <a:rPr lang="tr-TR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lbertus Medium"/>
              </a:rPr>
              <a:t>ve sorgulayacağınız konularla</a:t>
            </a:r>
          </a:p>
          <a:p>
            <a:pPr algn="ctr">
              <a:lnSpc>
                <a:spcPct val="130000"/>
              </a:lnSpc>
            </a:pPr>
            <a:r>
              <a:rPr lang="tr-TR" sz="28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Albertus Medium"/>
              </a:rPr>
              <a:t> ilgili ip uçları verin, 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RENK TERCİHLERİ</a:t>
            </a:r>
            <a:endParaRPr lang="tr-TR" dirty="0"/>
          </a:p>
        </p:txBody>
      </p:sp>
      <p:sp>
        <p:nvSpPr>
          <p:cNvPr id="5" name="Çarpma 4"/>
          <p:cNvSpPr/>
          <p:nvPr/>
        </p:nvSpPr>
        <p:spPr>
          <a:xfrm>
            <a:off x="0" y="3356992"/>
            <a:ext cx="3511922" cy="2954684"/>
          </a:xfrm>
          <a:prstGeom prst="mathMultiply">
            <a:avLst>
              <a:gd name="adj1" fmla="val 172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80966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 Box 2"/>
          <p:cNvSpPr txBox="1">
            <a:spLocks noChangeArrowheads="1"/>
          </p:cNvSpPr>
          <p:nvPr/>
        </p:nvSpPr>
        <p:spPr bwMode="auto">
          <a:xfrm>
            <a:off x="900113" y="1268413"/>
            <a:ext cx="7148512" cy="360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3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lnSpc>
                <a:spcPct val="160000"/>
              </a:lnSpc>
            </a:pPr>
            <a:r>
              <a:rPr lang="tr-TR" sz="3600" b="1" dirty="0"/>
              <a:t>Sunumunuzun </a:t>
            </a:r>
            <a:r>
              <a:rPr lang="tr-TR" sz="3600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Gelişme</a:t>
            </a:r>
            <a:r>
              <a:rPr lang="tr-TR" sz="3600" b="1" dirty="0"/>
              <a:t> bölümünde örneklerle </a:t>
            </a:r>
          </a:p>
          <a:p>
            <a:pPr algn="ctr">
              <a:lnSpc>
                <a:spcPct val="160000"/>
              </a:lnSpc>
            </a:pPr>
            <a:r>
              <a:rPr lang="tr-TR" sz="3600" b="1" dirty="0"/>
              <a:t>konu/savınızı </a:t>
            </a:r>
          </a:p>
          <a:p>
            <a:pPr algn="ctr">
              <a:lnSpc>
                <a:spcPct val="160000"/>
              </a:lnSpc>
            </a:pPr>
            <a:r>
              <a:rPr lang="tr-TR" sz="3600" b="1" dirty="0"/>
              <a:t>güçlendirin</a:t>
            </a:r>
            <a:r>
              <a:rPr lang="tr-TR" sz="2400" b="1" dirty="0"/>
              <a:t> </a:t>
            </a:r>
          </a:p>
        </p:txBody>
      </p:sp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RENK TERCİHLERİ</a:t>
            </a:r>
            <a:endParaRPr lang="tr-TR" dirty="0"/>
          </a:p>
        </p:txBody>
      </p:sp>
      <p:sp>
        <p:nvSpPr>
          <p:cNvPr id="5" name="Çarpma 4"/>
          <p:cNvSpPr/>
          <p:nvPr/>
        </p:nvSpPr>
        <p:spPr>
          <a:xfrm>
            <a:off x="0" y="3356992"/>
            <a:ext cx="3511922" cy="2954684"/>
          </a:xfrm>
          <a:prstGeom prst="mathMultiply">
            <a:avLst>
              <a:gd name="adj1" fmla="val 172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5041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TABLO EKLEME TERÇİHLERİ</a:t>
            </a:r>
            <a:endParaRPr lang="tr-TR" dirty="0"/>
          </a:p>
        </p:txBody>
      </p:sp>
      <p:graphicFrame>
        <p:nvGraphicFramePr>
          <p:cNvPr id="6" name="İçerik Yer Tutucusu 5"/>
          <p:cNvGraphicFramePr>
            <a:graphicFrameLocks noGrp="1"/>
          </p:cNvGraphicFramePr>
          <p:nvPr>
            <p:ph idx="1"/>
          </p:nvPr>
        </p:nvGraphicFramePr>
        <p:xfrm>
          <a:off x="2554580" y="1600198"/>
          <a:ext cx="4034839" cy="45259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1443"/>
                <a:gridCol w="599495"/>
                <a:gridCol w="564231"/>
                <a:gridCol w="599495"/>
                <a:gridCol w="564231"/>
                <a:gridCol w="625944"/>
              </a:tblGrid>
              <a:tr h="291144">
                <a:tc>
                  <a:txBody>
                    <a:bodyPr/>
                    <a:lstStyle/>
                    <a:p>
                      <a:pPr algn="ctr" fontAlgn="b"/>
                      <a:r>
                        <a:rPr lang="tr-TR" sz="900" u="none" strike="noStrike">
                          <a:effectLst/>
                        </a:rPr>
                        <a:t>SATIŞ TEMSİLCİSİ</a:t>
                      </a:r>
                      <a:endParaRPr lang="tr-TR" sz="9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900" u="none" strike="noStrike">
                          <a:effectLst/>
                        </a:rPr>
                        <a:t>ŞEHİR</a:t>
                      </a:r>
                      <a:endParaRPr lang="tr-TR" sz="9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900" u="none" strike="noStrike">
                          <a:effectLst/>
                        </a:rPr>
                        <a:t>ADET</a:t>
                      </a:r>
                      <a:endParaRPr lang="tr-TR" sz="9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900" u="none" strike="noStrike">
                          <a:effectLst/>
                        </a:rPr>
                        <a:t>FİYAT ($)</a:t>
                      </a:r>
                      <a:endParaRPr lang="tr-TR" sz="9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900" u="none" strike="noStrike">
                          <a:effectLst/>
                        </a:rPr>
                        <a:t>TUTAR ($)</a:t>
                      </a:r>
                      <a:endParaRPr lang="tr-TR" sz="9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900" u="none" strike="noStrike">
                          <a:effectLst/>
                        </a:rPr>
                        <a:t>TARİH</a:t>
                      </a:r>
                      <a:endParaRPr lang="tr-TR" sz="9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ALİ YILDIZ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1.500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25.12.2010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KAAN ATİK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1.050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19.01.2009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HANDE ŞENER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8.000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26.06.2010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MEHMET ŞEKER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ANTALYA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03.09.2010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CANAN YEŞİL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07.05.2010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AHMET KIRMIZI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ESKİŞEHİR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22.07.2010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ALİ YILDIZ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ANTALYA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3.250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23.05.2010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KAAN ATİK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8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11.05.2011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HANDE ŞENER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8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2.800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12.05.2011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MEHMET ŞEKER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8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19.06.2011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CANAN YEŞİL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8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2.800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20.06.2011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AHMET KIRMIZI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İSTANBUL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8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1.850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14.800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17.11.2010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MEHMET ŞEKER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9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18.000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24.05.2011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CANAN YEŞİL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9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18.000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02.07.2011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AHMET KIRMIZI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ADANA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3.500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06.03.2010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ALİ YILDIZ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ANTALYA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08.05.2011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KAAN ATİK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ANTALYA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4.000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16.06.2011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HANDE ŞENER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İZMİR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3.000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03.02.2010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ALİ YILDIZ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ANKARA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2.850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28.500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12.03.2010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KAAN ATİK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28.05.2011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HANDE ŞENER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SAMSUN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5.000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06.07.2011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MEHMET ŞEKER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ESKİŞEHİR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29.05.2011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CANAN YEŞİL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ESKİŞEHİR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6.000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07.07.2011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  <a:tr h="176451"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AHMET KIRMIZI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900" u="none" strike="noStrike">
                          <a:effectLst/>
                        </a:rPr>
                        <a:t>ANKARA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10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650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>
                          <a:effectLst/>
                        </a:rPr>
                        <a:t>6.500</a:t>
                      </a:r>
                      <a:endParaRPr lang="tr-TR" sz="9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tr-TR" sz="900" u="none" strike="noStrike" dirty="0">
                          <a:effectLst/>
                        </a:rPr>
                        <a:t>01.01.2009</a:t>
                      </a:r>
                      <a:endParaRPr lang="tr-TR" sz="9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8823" marR="8823" marT="8823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04412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RESİM EKLEME</a:t>
            </a:r>
            <a:endParaRPr lang="tr-TR" dirty="0"/>
          </a:p>
        </p:txBody>
      </p:sp>
      <p:pic>
        <p:nvPicPr>
          <p:cNvPr id="6" name="image250" descr="http://www.fikiratolyesi.com/wp-content/uploads/2006/08/mdhp1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144000" cy="3146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Başlık 1"/>
          <p:cNvSpPr txBox="1">
            <a:spLocks/>
          </p:cNvSpPr>
          <p:nvPr/>
        </p:nvSpPr>
        <p:spPr>
          <a:xfrm>
            <a:off x="457200" y="5229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/>
              <a:t>LİNKLİ RESİMLER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075717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KARMAŞIK GRAFİKLER</a:t>
            </a:r>
            <a:endParaRPr lang="tr-TR" dirty="0"/>
          </a:p>
        </p:txBody>
      </p:sp>
      <p:graphicFrame>
        <p:nvGraphicFramePr>
          <p:cNvPr id="5" name="İçerik Yer Tutucusu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8484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607</Words>
  <Application>Microsoft Office PowerPoint</Application>
  <PresentationFormat>Ekran Gösterisi (4:3)</PresentationFormat>
  <Paragraphs>245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Kötü sunum</vt:lpstr>
      <vt:lpstr>YAZI İLE DOLU SAYFALAR</vt:lpstr>
      <vt:lpstr>YAZI İLE DOLU SAYFALAR</vt:lpstr>
      <vt:lpstr>RENK TERCİHLERİ</vt:lpstr>
      <vt:lpstr>RENK TERCİHLERİ</vt:lpstr>
      <vt:lpstr>RENK TERCİHLERİ</vt:lpstr>
      <vt:lpstr>TABLO EKLEME TERÇİHLERİ</vt:lpstr>
      <vt:lpstr>RESİM EKLEME</vt:lpstr>
      <vt:lpstr>KARMAŞIK GRAFİKLER</vt:lpstr>
      <vt:lpstr>PowerPoint Sunusu</vt:lpstr>
    </vt:vector>
  </TitlesOfParts>
  <Company>By NeC ® 2010 | Katilimsiz.Com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vidobu</dc:creator>
  <cp:lastModifiedBy>vidobu</cp:lastModifiedBy>
  <cp:revision>3</cp:revision>
  <dcterms:created xsi:type="dcterms:W3CDTF">2012-04-16T10:24:02Z</dcterms:created>
  <dcterms:modified xsi:type="dcterms:W3CDTF">2012-04-16T10:44:28Z</dcterms:modified>
</cp:coreProperties>
</file>